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Default Extension="emf" ContentType="image/x-emf"/>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2.xml" ContentType="application/vnd.openxmlformats-officedocument.themeOverr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theme/themeOverride1.xml" ContentType="application/vnd.openxmlformats-officedocument.themeOverride+xml"/>
  <Default Extension="bin" ContentType="application/vnd.openxmlformats-officedocument.presentationml.printerSettings"/>
  <Default Extension="png" ContentType="image/png"/>
  <Override PartName="/docProps/core.xml" ContentType="application/vnd.openxmlformats-package.core-properties+xml"/>
  <Override PartName="/ppt/slides/slide9.xml" ContentType="application/vnd.openxmlformats-officedocument.presentationml.slide+xml"/>
  <Default Extension="rels" ContentType="application/vnd.openxmlformats-package.relationships+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1"/>
  </p:notesMasterIdLst>
  <p:sldIdLst>
    <p:sldId id="256" r:id="rId2"/>
    <p:sldId id="258" r:id="rId3"/>
    <p:sldId id="273" r:id="rId4"/>
    <p:sldId id="259" r:id="rId5"/>
    <p:sldId id="261" r:id="rId6"/>
    <p:sldId id="260" r:id="rId7"/>
    <p:sldId id="271" r:id="rId8"/>
    <p:sldId id="274" r:id="rId9"/>
    <p:sldId id="275"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8093" autoAdjust="0"/>
    <p:restoredTop sz="94660"/>
  </p:normalViewPr>
  <p:slideViewPr>
    <p:cSldViewPr>
      <p:cViewPr varScale="1">
        <p:scale>
          <a:sx n="120" d="100"/>
          <a:sy n="120" d="100"/>
        </p:scale>
        <p:origin x="-130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viewProps" Target="view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presProps" Target="presProps.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theme" Target="theme/theme1.xml"/><Relationship Id="rId12"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9231D2-5073-49C1-B8C3-D8E2C55CDB6D}" type="datetimeFigureOut">
              <a:rPr lang="en-US"/>
              <a:pPr>
                <a:defRPr/>
              </a:pPr>
              <a:t>5/12/11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1FBD6E2-EC2F-4CC8-B5A4-F83494ED60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Representatives of key partner agencies that influence the use of resources and provide leadership, coordination, and policy guidance to PRiMO.</a:t>
            </a:r>
          </a:p>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C9FFE2-D7F5-439C-B88A-846033EEDEA4}" type="slidenum">
              <a:rPr lang="en-US"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Hui members are experts in their field and together bridge the information gaps between science and service providers, decision makers, and other stakeholders. Hui provide coordination and collaboration to more effectively leverage resources and positively impact activity outcomes. </a:t>
            </a:r>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00C1A9-2D8F-41FE-88B5-8055C88DB68B}" type="slidenum">
              <a:rPr lang="en-US" smtClean="0"/>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8FB466F-2C28-400C-AC73-744341856D41}" type="datetimeFigureOut">
              <a:rPr lang="en-US"/>
              <a:pPr>
                <a:defRPr/>
              </a:pPr>
              <a:t>5/12/11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B576AEE3-839F-4B44-90CB-3ADD0F84C71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FBDD33C-1676-418C-BA7C-5CC7CC52B3C9}" type="datetimeFigureOut">
              <a:rPr lang="en-US"/>
              <a:pPr>
                <a:defRPr/>
              </a:pPr>
              <a:t>5/12/11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B6E62FC-469D-4E54-A0CF-F43798C9C3C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B499047-DFE4-47B9-ACEC-98E0914A94BF}" type="datetimeFigureOut">
              <a:rPr lang="en-US"/>
              <a:pPr>
                <a:defRPr/>
              </a:pPr>
              <a:t>5/12/11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BC578B8-5C7A-40F9-8AAF-417CA0C034E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6CC22A4D-5906-49F9-BB15-71D26084E976}" type="datetimeFigureOut">
              <a:rPr lang="en-US"/>
              <a:pPr>
                <a:defRPr/>
              </a:pPr>
              <a:t>5/12/11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EC32EE-E7C7-428F-837F-6E330243C4D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AE5DF5-5F55-4608-BF4B-84B03A1D5002}" type="datetimeFigureOut">
              <a:rPr lang="en-US"/>
              <a:pPr>
                <a:defRPr/>
              </a:pPr>
              <a:t>5/12/11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B2C6A-F7B6-4D94-9D69-D0412C242D7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9F3234F-5F23-46BC-8912-837B8577737D}" type="datetimeFigureOut">
              <a:rPr lang="en-US"/>
              <a:pPr>
                <a:defRPr/>
              </a:pPr>
              <a:t>5/12/11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22D59D0-7488-4813-A750-5C655D89886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1BC2EA8-DFCB-48EA-9616-D297DE1619E7}" type="datetimeFigureOut">
              <a:rPr lang="en-US"/>
              <a:pPr>
                <a:defRPr/>
              </a:pPr>
              <a:t>5/12/11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54EE184-3216-4896-A858-29D2CA3F16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555FA5E-BC6A-4E56-94F2-689BF13DD9B4}" type="datetimeFigureOut">
              <a:rPr lang="en-US"/>
              <a:pPr>
                <a:defRPr/>
              </a:pPr>
              <a:t>5/12/11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67E83D3-8C18-46F4-9CC7-6C7DF329AD0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AA8134E-E806-40BA-85D4-BDDF53EBFB0A}" type="datetimeFigureOut">
              <a:rPr lang="en-US"/>
              <a:pPr>
                <a:defRPr/>
              </a:pPr>
              <a:t>5/12/11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E560055-1760-4063-A922-CA6FFC1EBA7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60C05B0-7D26-4676-BFAD-906A7204552B}" type="datetimeFigureOut">
              <a:rPr lang="en-US"/>
              <a:pPr>
                <a:defRPr/>
              </a:pPr>
              <a:t>5/12/11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CE50950-1445-463E-BF61-FF0CDA34DBC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4CCD9AE-4240-4091-A101-8C51878C6D1E}" type="datetimeFigureOut">
              <a:rPr lang="en-US"/>
              <a:pPr>
                <a:defRPr/>
              </a:pPr>
              <a:t>5/12/11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A64DDE9-5D4A-438B-8071-F5F8A05FFA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D21CBA77-303C-4435-9D43-4BF19F718F36}" type="datetimeFigureOut">
              <a:rPr lang="en-US"/>
              <a:pPr>
                <a:defRPr/>
              </a:pPr>
              <a:t>5/12/11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AF899076-2AC6-49C0-8C8A-6AC753E3EF56}"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71" r:id="rId4"/>
    <p:sldLayoutId id="2147483872" r:id="rId5"/>
    <p:sldLayoutId id="2147483873" r:id="rId6"/>
    <p:sldLayoutId id="2147483874" r:id="rId7"/>
    <p:sldLayoutId id="2147483875" r:id="rId8"/>
    <p:sldLayoutId id="2147483881" r:id="rId9"/>
    <p:sldLayoutId id="2147483876" r:id="rId10"/>
    <p:sldLayoutId id="214748387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4" Type="http://schemas.openxmlformats.org/officeDocument/2006/relationships/image" Target="../media/image7.jpeg"/><Relationship Id="rId10" Type="http://schemas.openxmlformats.org/officeDocument/2006/relationships/image" Target="../media/image13.emf"/><Relationship Id="rId5" Type="http://schemas.openxmlformats.org/officeDocument/2006/relationships/image" Target="../media/image8.png"/><Relationship Id="rId7" Type="http://schemas.openxmlformats.org/officeDocument/2006/relationships/image" Target="../media/image10.png"/><Relationship Id="rId11"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xml"/><Relationship Id="rId9" Type="http://schemas.openxmlformats.org/officeDocument/2006/relationships/image" Target="../media/image12.emf"/><Relationship Id="rId3" Type="http://schemas.openxmlformats.org/officeDocument/2006/relationships/image" Target="../media/image6.jpeg"/><Relationship Id="rId6"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3581400" y="2743200"/>
            <a:ext cx="4959350" cy="3581400"/>
          </a:xfrm>
        </p:spPr>
        <p:txBody>
          <a:bodyPr/>
          <a:lstStyle/>
          <a:p>
            <a:pPr marR="0" eaLnBrk="1" hangingPunct="1"/>
            <a:endParaRPr lang="en-US" dirty="0" smtClean="0"/>
          </a:p>
          <a:p>
            <a:pPr marR="0" eaLnBrk="1" hangingPunct="1"/>
            <a:endParaRPr lang="en-US" dirty="0" smtClean="0"/>
          </a:p>
          <a:p>
            <a:pPr marR="0" eaLnBrk="1" hangingPunct="1"/>
            <a:endParaRPr lang="en-US" dirty="0" smtClean="0"/>
          </a:p>
          <a:p>
            <a:pPr marR="0" eaLnBrk="1" hangingPunct="1"/>
            <a:endParaRPr lang="en-US" dirty="0" smtClean="0"/>
          </a:p>
          <a:p>
            <a:pPr marR="0" eaLnBrk="1" hangingPunct="1"/>
            <a:endParaRPr lang="en-US" dirty="0" smtClean="0"/>
          </a:p>
          <a:p>
            <a:pPr marR="0" eaLnBrk="1" hangingPunct="1"/>
            <a:endParaRPr lang="en-US" dirty="0" smtClean="0"/>
          </a:p>
          <a:p>
            <a:pPr marR="0" eaLnBrk="1" hangingPunct="1"/>
            <a:endParaRPr lang="en-US" dirty="0" smtClean="0"/>
          </a:p>
          <a:p>
            <a:pPr marR="0" eaLnBrk="1" hangingPunct="1"/>
            <a:endParaRPr lang="en-US" dirty="0" smtClean="0"/>
          </a:p>
        </p:txBody>
      </p:sp>
      <p:pic>
        <p:nvPicPr>
          <p:cNvPr id="6147" name="Picture 3" descr="Color.eps"/>
          <p:cNvPicPr>
            <a:picLocks noChangeAspect="1"/>
          </p:cNvPicPr>
          <p:nvPr/>
        </p:nvPicPr>
        <p:blipFill>
          <a:blip r:embed="rId2" cstate="print"/>
          <a:srcRect/>
          <a:stretch>
            <a:fillRect/>
          </a:stretch>
        </p:blipFill>
        <p:spPr bwMode="auto">
          <a:xfrm>
            <a:off x="1295400" y="2438400"/>
            <a:ext cx="3902075" cy="2133600"/>
          </a:xfrm>
          <a:prstGeom prst="rect">
            <a:avLst/>
          </a:prstGeom>
          <a:noFill/>
          <a:ln w="9525">
            <a:noFill/>
            <a:miter lim="800000"/>
            <a:headEnd/>
            <a:tailEnd/>
          </a:ln>
        </p:spPr>
      </p:pic>
      <p:sp>
        <p:nvSpPr>
          <p:cNvPr id="4" name="Title 1"/>
          <p:cNvSpPr txBox="1">
            <a:spLocks/>
          </p:cNvSpPr>
          <p:nvPr/>
        </p:nvSpPr>
        <p:spPr bwMode="auto">
          <a:xfrm>
            <a:off x="1447800" y="5257800"/>
            <a:ext cx="7239000" cy="1143000"/>
          </a:xfrm>
          <a:prstGeom prst="rect">
            <a:avLst/>
          </a:prstGeom>
          <a:noFill/>
          <a:ln w="9525">
            <a:noFill/>
            <a:miter lim="800000"/>
            <a:headEnd/>
            <a:tailEnd/>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r">
              <a:defRPr/>
            </a:pPr>
            <a:r>
              <a:rPr lang="en-US" sz="48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Hydrographic Services </a:t>
            </a:r>
          </a:p>
          <a:p>
            <a:pPr algn="r">
              <a:defRPr/>
            </a:pPr>
            <a:r>
              <a:rPr lang="en-US" sz="48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Review </a:t>
            </a:r>
            <a:r>
              <a:rPr lang="en-US" sz="48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Panel</a:t>
            </a:r>
          </a:p>
          <a:p>
            <a:pPr algn="r">
              <a:defRPr/>
            </a:pPr>
            <a:endParaRPr lang="en-US" sz="48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a:p>
            <a:pPr algn="r">
              <a:defRPr/>
            </a:pPr>
            <a:r>
              <a:rPr lang="en-US" sz="2800" b="1" i="1" dirty="0" smtClean="0">
                <a:effectLst>
                  <a:outerShdw blurRad="38100" dist="25400" dir="5400000" algn="tl" rotWithShape="0">
                    <a:srgbClr val="000000">
                      <a:alpha val="43000"/>
                    </a:srgbClr>
                  </a:outerShdw>
                </a:effectLst>
                <a:latin typeface="+mj-lt"/>
                <a:ea typeface="+mj-ea"/>
                <a:cs typeface="+mj-cs"/>
              </a:rPr>
              <a:t>Waikiki Marriott</a:t>
            </a:r>
          </a:p>
          <a:p>
            <a:pPr algn="r">
              <a:defRPr/>
            </a:pPr>
            <a:r>
              <a:rPr lang="en-US" sz="2800" b="1" i="1" dirty="0" smtClean="0">
                <a:effectLst>
                  <a:outerShdw blurRad="38100" dist="25400" dir="5400000" algn="tl" rotWithShape="0">
                    <a:srgbClr val="000000">
                      <a:alpha val="43000"/>
                    </a:srgbClr>
                  </a:outerShdw>
                </a:effectLst>
                <a:latin typeface="+mj-lt"/>
                <a:ea typeface="+mj-ea"/>
                <a:cs typeface="+mj-cs"/>
              </a:rPr>
              <a:t>May 6th 2011</a:t>
            </a:r>
          </a:p>
          <a:p>
            <a:pPr algn="r">
              <a:defRPr/>
            </a:pPr>
            <a:endParaRPr lang="en-US" sz="2800" b="1" i="1" dirty="0" smtClean="0">
              <a:effectLst>
                <a:outerShdw blurRad="38100" dist="25400" dir="5400000" algn="tl" rotWithShape="0">
                  <a:srgbClr val="000000">
                    <a:alpha val="43000"/>
                  </a:srgbClr>
                </a:outerShdw>
              </a:effectLst>
              <a:latin typeface="+mj-lt"/>
              <a:ea typeface="+mj-ea"/>
              <a:cs typeface="+mj-cs"/>
            </a:endParaRPr>
          </a:p>
          <a:p>
            <a:pPr algn="r">
              <a:defRPr/>
            </a:pPr>
            <a:r>
              <a:rPr lang="en-US" sz="2800" b="1" i="1" dirty="0" smtClean="0">
                <a:effectLst>
                  <a:outerShdw blurRad="38100" dist="25400" dir="5400000" algn="tl" rotWithShape="0">
                    <a:srgbClr val="000000">
                      <a:alpha val="43000"/>
                    </a:srgbClr>
                  </a:outerShdw>
                </a:effectLst>
                <a:latin typeface="+mj-lt"/>
                <a:ea typeface="+mj-ea"/>
                <a:cs typeface="+mj-cs"/>
              </a:rPr>
              <a:t>Adam Stein</a:t>
            </a:r>
          </a:p>
          <a:p>
            <a:pPr algn="r">
              <a:defRPr/>
            </a:pPr>
            <a:r>
              <a:rPr lang="en-US" sz="2800" b="1" i="1" dirty="0" smtClean="0">
                <a:effectLst>
                  <a:outerShdw blurRad="38100" dist="25400" dir="5400000" algn="tl" rotWithShape="0">
                    <a:srgbClr val="000000">
                      <a:alpha val="43000"/>
                    </a:srgbClr>
                  </a:outerShdw>
                </a:effectLst>
                <a:latin typeface="+mj-lt"/>
                <a:ea typeface="+mj-ea"/>
                <a:cs typeface="+mj-cs"/>
              </a:rPr>
              <a:t>Executive Director</a:t>
            </a:r>
          </a:p>
          <a:p>
            <a:pPr algn="r">
              <a:defRPr/>
            </a:pPr>
            <a:endParaRPr lang="en-US" sz="2800" b="1" i="1" dirty="0" smtClean="0">
              <a:effectLst>
                <a:outerShdw blurRad="38100" dist="25400" dir="5400000" algn="tl" rotWithShape="0">
                  <a:srgbClr val="000000">
                    <a:alpha val="43000"/>
                  </a:srgbClr>
                </a:outerShdw>
              </a:effectLst>
              <a:latin typeface="+mj-lt"/>
              <a:ea typeface="+mj-ea"/>
              <a:cs typeface="+mj-cs"/>
            </a:endParaRPr>
          </a:p>
          <a:p>
            <a:pPr algn="r">
              <a:defRPr/>
            </a:pPr>
            <a:endParaRPr lang="en-US" sz="2800" b="1" i="1" dirty="0" smtClean="0">
              <a:effectLst>
                <a:outerShdw blurRad="38100" dist="25400" dir="5400000" algn="tl" rotWithShape="0">
                  <a:srgbClr val="000000">
                    <a:alpha val="43000"/>
                  </a:srgbClr>
                </a:outerShdw>
              </a:effectLst>
              <a:latin typeface="+mj-lt"/>
              <a:ea typeface="+mj-ea"/>
              <a:cs typeface="+mj-cs"/>
            </a:endParaRPr>
          </a:p>
          <a:p>
            <a:pPr algn="r">
              <a:defRPr/>
            </a:pPr>
            <a:r>
              <a:rPr lang="en-US" sz="2800" b="1" i="1" dirty="0" smtClean="0">
                <a:effectLst>
                  <a:outerShdw blurRad="38100" dist="25400" dir="5400000" algn="tl" rotWithShape="0">
                    <a:srgbClr val="000000">
                      <a:alpha val="43000"/>
                    </a:srgbClr>
                  </a:outerShdw>
                </a:effectLst>
                <a:latin typeface="+mj-lt"/>
                <a:ea typeface="+mj-ea"/>
                <a:cs typeface="+mj-cs"/>
              </a:rPr>
              <a:t>www.primohui.org</a:t>
            </a:r>
            <a:endParaRPr lang="en-US" sz="2800" b="1" i="1" dirty="0">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1143000"/>
          </a:xfrm>
        </p:spPr>
        <p:txBody>
          <a:bodyPr/>
          <a:lstStyle/>
          <a:p>
            <a:pPr eaLnBrk="1" hangingPunct="1"/>
            <a:r>
              <a:rPr lang="en-US" sz="4800" dirty="0" smtClean="0"/>
              <a:t>Background</a:t>
            </a:r>
          </a:p>
        </p:txBody>
      </p:sp>
      <p:sp>
        <p:nvSpPr>
          <p:cNvPr id="7171" name="Content Placeholder 2"/>
          <p:cNvSpPr>
            <a:spLocks noGrp="1"/>
          </p:cNvSpPr>
          <p:nvPr>
            <p:ph idx="4294967295"/>
          </p:nvPr>
        </p:nvSpPr>
        <p:spPr>
          <a:xfrm>
            <a:off x="457200" y="1935163"/>
            <a:ext cx="5791200" cy="4389437"/>
          </a:xfrm>
        </p:spPr>
        <p:txBody>
          <a:bodyPr/>
          <a:lstStyle/>
          <a:p>
            <a:pPr eaLnBrk="1" hangingPunct="1"/>
            <a:r>
              <a:rPr lang="en-US" sz="2000" smtClean="0"/>
              <a:t>Roundtable of Federal Hazard Mitigation Partners in the Pacific Islands (FHMPPI)     (2002 – 2003)</a:t>
            </a:r>
          </a:p>
          <a:p>
            <a:pPr eaLnBrk="1" hangingPunct="1">
              <a:buFont typeface="Wingdings 2" pitchFamily="18" charset="2"/>
              <a:buNone/>
            </a:pPr>
            <a:endParaRPr lang="en-US" sz="2000" smtClean="0"/>
          </a:p>
          <a:p>
            <a:pPr marL="273050" lvl="1" indent="-273050" eaLnBrk="1" hangingPunct="1">
              <a:buClr>
                <a:srgbClr val="0BD0D9"/>
              </a:buClr>
              <a:buSzPct val="95000"/>
            </a:pPr>
            <a:r>
              <a:rPr lang="en-US" sz="2000" smtClean="0"/>
              <a:t>Pacific Risk Management `Ohana (PRiMO) (2004 – present)</a:t>
            </a:r>
            <a:r>
              <a:rPr lang="en-US" sz="1800" smtClean="0"/>
              <a:t> </a:t>
            </a:r>
          </a:p>
          <a:p>
            <a:pPr marL="273050" lvl="1" indent="-273050" eaLnBrk="1" hangingPunct="1">
              <a:buClr>
                <a:srgbClr val="0BD0D9"/>
              </a:buClr>
              <a:buSzPct val="95000"/>
            </a:pPr>
            <a:endParaRPr lang="en-US" sz="1800" smtClean="0"/>
          </a:p>
          <a:p>
            <a:pPr marL="546100" lvl="2" indent="-273050" eaLnBrk="1" hangingPunct="1">
              <a:buClr>
                <a:srgbClr val="0BD0D9"/>
              </a:buClr>
              <a:buSzPct val="95000"/>
              <a:buFont typeface="Wingdings 2" pitchFamily="18" charset="2"/>
              <a:buNone/>
            </a:pPr>
            <a:r>
              <a:rPr lang="en-US" sz="2000" i="1" smtClean="0"/>
              <a:t>	A consortium of local, national, and regional agencies, institutions, and organizations committed to enhancing the resilience of Pacific communities to coastal hazards and climate impacts.</a:t>
            </a:r>
          </a:p>
          <a:p>
            <a:pPr eaLnBrk="1" hangingPunct="1"/>
            <a:endParaRPr lang="en-US" sz="2000" smtClean="0"/>
          </a:p>
        </p:txBody>
      </p:sp>
      <p:pic>
        <p:nvPicPr>
          <p:cNvPr id="8196" name="Picture 14" descr="ephemeral stream next to prison3"/>
          <p:cNvPicPr preferRelativeResize="0">
            <a:picLocks noChangeArrowheads="1"/>
          </p:cNvPicPr>
          <p:nvPr/>
        </p:nvPicPr>
        <p:blipFill>
          <a:blip r:embed="rId2" cstate="print"/>
          <a:srcRect/>
          <a:stretch>
            <a:fillRect/>
          </a:stretch>
        </p:blipFill>
        <p:spPr bwMode="auto">
          <a:xfrm>
            <a:off x="6500813" y="1752600"/>
            <a:ext cx="2403475" cy="1600200"/>
          </a:xfrm>
          <a:prstGeom prst="rect">
            <a:avLst/>
          </a:prstGeom>
          <a:ln>
            <a:noFill/>
          </a:ln>
          <a:effectLst>
            <a:outerShdw blurRad="292100" dist="139700" dir="2700000" algn="tl" rotWithShape="0">
              <a:srgbClr val="333333">
                <a:alpha val="65000"/>
              </a:srgbClr>
            </a:outerShdw>
          </a:effectLst>
        </p:spPr>
      </p:pic>
      <p:pic>
        <p:nvPicPr>
          <p:cNvPr id="8197" name="Picture 22" descr="64174main_image_feature_209_jw4"/>
          <p:cNvPicPr preferRelativeResize="0">
            <a:picLocks noChangeArrowheads="1"/>
          </p:cNvPicPr>
          <p:nvPr/>
        </p:nvPicPr>
        <p:blipFill>
          <a:blip r:embed="rId3" cstate="print"/>
          <a:srcRect/>
          <a:stretch>
            <a:fillRect/>
          </a:stretch>
        </p:blipFill>
        <p:spPr bwMode="auto">
          <a:xfrm>
            <a:off x="6500813" y="3886200"/>
            <a:ext cx="2403475" cy="160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8229600" cy="1143000"/>
          </a:xfrm>
        </p:spPr>
        <p:txBody>
          <a:bodyPr/>
          <a:lstStyle/>
          <a:p>
            <a:pPr eaLnBrk="1" hangingPunct="1"/>
            <a:r>
              <a:rPr lang="en-US" sz="4800" smtClean="0"/>
              <a:t>Mission</a:t>
            </a:r>
          </a:p>
        </p:txBody>
      </p:sp>
      <p:sp>
        <p:nvSpPr>
          <p:cNvPr id="3" name="Content Placeholder 2"/>
          <p:cNvSpPr>
            <a:spLocks noGrp="1"/>
          </p:cNvSpPr>
          <p:nvPr>
            <p:ph idx="4294967295"/>
          </p:nvPr>
        </p:nvSpPr>
        <p:spPr>
          <a:xfrm>
            <a:off x="457200" y="1752600"/>
            <a:ext cx="8229600" cy="4541838"/>
          </a:xfrm>
        </p:spPr>
        <p:txBody>
          <a:bodyPr>
            <a:normAutofit/>
          </a:bodyPr>
          <a:lstStyle/>
          <a:p>
            <a:pPr marL="0" indent="-274320" algn="ctr" eaLnBrk="1" fontAlgn="auto" hangingPunct="1">
              <a:spcAft>
                <a:spcPts val="0"/>
              </a:spcAft>
              <a:buClr>
                <a:schemeClr val="accent3"/>
              </a:buClr>
              <a:buFont typeface="Wingdings 2"/>
              <a:buNone/>
              <a:defRPr/>
            </a:pPr>
            <a:endParaRPr lang="en-US" sz="2000" dirty="0" smtClean="0"/>
          </a:p>
          <a:p>
            <a:pPr marL="0" indent="-274320" algn="ctr" eaLnBrk="1" fontAlgn="auto" hangingPunct="1">
              <a:spcAft>
                <a:spcPts val="0"/>
              </a:spcAft>
              <a:buClr>
                <a:schemeClr val="accent3"/>
              </a:buClr>
              <a:buFont typeface="Wingdings 2"/>
              <a:buNone/>
              <a:defRPr/>
            </a:pPr>
            <a:r>
              <a:rPr lang="en-US" sz="2000" dirty="0" smtClean="0"/>
              <a:t> Increase collaboration to improve the development, delivery, and application of risk management products and services for Pacific communities.</a:t>
            </a:r>
          </a:p>
          <a:p>
            <a:pPr marL="274320" indent="-274320" eaLnBrk="1" fontAlgn="auto" hangingPunct="1">
              <a:spcAft>
                <a:spcPts val="0"/>
              </a:spcAft>
              <a:buClr>
                <a:schemeClr val="accent3"/>
              </a:buClr>
              <a:buFont typeface="Wingdings 2"/>
              <a:buChar char=""/>
              <a:defRPr/>
            </a:pPr>
            <a:endParaRPr lang="en-US" dirty="0"/>
          </a:p>
        </p:txBody>
      </p:sp>
      <p:pic>
        <p:nvPicPr>
          <p:cNvPr id="9220" name="Picture 4" descr="banner_kids.gif"/>
          <p:cNvPicPr>
            <a:picLocks noChangeAspect="1"/>
          </p:cNvPicPr>
          <p:nvPr/>
        </p:nvPicPr>
        <p:blipFill>
          <a:blip r:embed="rId2" cstate="print"/>
          <a:srcRect/>
          <a:stretch>
            <a:fillRect/>
          </a:stretch>
        </p:blipFill>
        <p:spPr bwMode="auto">
          <a:xfrm>
            <a:off x="914400" y="3505200"/>
            <a:ext cx="741045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228600"/>
            <a:ext cx="8458200" cy="1143000"/>
          </a:xfrm>
        </p:spPr>
        <p:txBody>
          <a:bodyPr/>
          <a:lstStyle/>
          <a:p>
            <a:pPr eaLnBrk="1" hangingPunct="1"/>
            <a:r>
              <a:rPr lang="en-US" sz="4800" dirty="0" smtClean="0"/>
              <a:t>Navigators Council</a:t>
            </a:r>
          </a:p>
        </p:txBody>
      </p:sp>
      <p:sp>
        <p:nvSpPr>
          <p:cNvPr id="3" name="Content Placeholder 2"/>
          <p:cNvSpPr>
            <a:spLocks noGrp="1"/>
          </p:cNvSpPr>
          <p:nvPr>
            <p:ph sz="half" idx="1"/>
          </p:nvPr>
        </p:nvSpPr>
        <p:spPr>
          <a:xfrm>
            <a:off x="228600" y="1600200"/>
            <a:ext cx="8763000" cy="3048000"/>
          </a:xfrm>
        </p:spPr>
        <p:txBody>
          <a:bodyPr numCol="2" spcCol="365760">
            <a:noAutofit/>
          </a:bodyPr>
          <a:lstStyle/>
          <a:p>
            <a:pPr marL="274320" indent="-274320" eaLnBrk="1" fontAlgn="auto" hangingPunct="1">
              <a:spcAft>
                <a:spcPts val="0"/>
              </a:spcAft>
              <a:buClr>
                <a:schemeClr val="accent3"/>
              </a:buClr>
              <a:buFont typeface="Wingdings 2"/>
              <a:buNone/>
              <a:defRPr/>
            </a:pPr>
            <a:r>
              <a:rPr lang="en-US" sz="1400" b="1" dirty="0" smtClean="0"/>
              <a:t>Federal Emergency Management Agency (FEMA)</a:t>
            </a:r>
          </a:p>
          <a:p>
            <a:pPr marL="274320" indent="-274320" eaLnBrk="1" fontAlgn="auto" hangingPunct="1">
              <a:spcAft>
                <a:spcPts val="0"/>
              </a:spcAft>
              <a:buClr>
                <a:schemeClr val="accent3"/>
              </a:buClr>
              <a:buFont typeface="Wingdings 2"/>
              <a:buNone/>
              <a:defRPr/>
            </a:pPr>
            <a:r>
              <a:rPr lang="en-US" sz="1400" b="1" dirty="0" smtClean="0"/>
              <a:t>	</a:t>
            </a:r>
            <a:r>
              <a:rPr lang="en-US" sz="1400" dirty="0" smtClean="0"/>
              <a:t>Region IX Mitigation Division</a:t>
            </a:r>
          </a:p>
          <a:p>
            <a:pPr marL="274320" indent="-274320" eaLnBrk="1" fontAlgn="auto" hangingPunct="1">
              <a:spcAft>
                <a:spcPts val="0"/>
              </a:spcAft>
              <a:buClr>
                <a:schemeClr val="accent3"/>
              </a:buClr>
              <a:buFont typeface="Wingdings 2"/>
              <a:buNone/>
              <a:defRPr/>
            </a:pPr>
            <a:endParaRPr lang="en-US" sz="1400" b="1" dirty="0" smtClean="0"/>
          </a:p>
          <a:p>
            <a:pPr marL="274320" indent="-274320" eaLnBrk="1" fontAlgn="auto" hangingPunct="1">
              <a:spcAft>
                <a:spcPts val="0"/>
              </a:spcAft>
              <a:buClr>
                <a:schemeClr val="accent3"/>
              </a:buClr>
              <a:buFont typeface="Wingdings 2"/>
              <a:buNone/>
              <a:defRPr/>
            </a:pPr>
            <a:r>
              <a:rPr lang="en-US" sz="1400" b="1" dirty="0" smtClean="0"/>
              <a:t>National Oceanic and Atmospheric Administration (NOAA)</a:t>
            </a:r>
          </a:p>
          <a:p>
            <a:pPr marL="274320" indent="-274320" eaLnBrk="1" fontAlgn="auto" hangingPunct="1">
              <a:spcAft>
                <a:spcPts val="0"/>
              </a:spcAft>
              <a:buClr>
                <a:schemeClr val="accent3"/>
              </a:buClr>
              <a:buFont typeface="Wingdings 2"/>
              <a:buNone/>
              <a:defRPr/>
            </a:pPr>
            <a:r>
              <a:rPr lang="en-US" sz="1400" dirty="0" smtClean="0"/>
              <a:t>	Coastal Services Center </a:t>
            </a:r>
          </a:p>
          <a:p>
            <a:pPr marL="274320" indent="-274320" eaLnBrk="1" fontAlgn="auto" hangingPunct="1">
              <a:spcAft>
                <a:spcPts val="0"/>
              </a:spcAft>
              <a:buClr>
                <a:schemeClr val="accent3"/>
              </a:buClr>
              <a:buFont typeface="Wingdings 2"/>
              <a:buNone/>
              <a:defRPr/>
            </a:pPr>
            <a:r>
              <a:rPr lang="en-US" sz="1400" dirty="0" smtClean="0"/>
              <a:t>	Pacific Services Center</a:t>
            </a:r>
          </a:p>
          <a:p>
            <a:pPr marL="274320" indent="-274320" eaLnBrk="1" fontAlgn="auto" hangingPunct="1">
              <a:spcAft>
                <a:spcPts val="0"/>
              </a:spcAft>
              <a:buClr>
                <a:schemeClr val="accent3"/>
              </a:buClr>
              <a:buFont typeface="Wingdings 2"/>
              <a:buNone/>
              <a:defRPr/>
            </a:pPr>
            <a:r>
              <a:rPr lang="en-US" sz="1400" dirty="0" smtClean="0"/>
              <a:t>	Integrated Data and Environmental Applications Center</a:t>
            </a:r>
          </a:p>
          <a:p>
            <a:pPr marL="274320" indent="-274320" eaLnBrk="1" fontAlgn="auto" hangingPunct="1">
              <a:spcAft>
                <a:spcPts val="0"/>
              </a:spcAft>
              <a:buClr>
                <a:schemeClr val="accent3"/>
              </a:buClr>
              <a:buFont typeface="Wingdings 2"/>
              <a:buNone/>
              <a:defRPr/>
            </a:pPr>
            <a:r>
              <a:rPr lang="en-US" sz="1400" dirty="0" smtClean="0"/>
              <a:t>	National Weather Service Pacific Region</a:t>
            </a:r>
          </a:p>
          <a:p>
            <a:pPr marL="274320" indent="-274320" eaLnBrk="1" fontAlgn="auto" hangingPunct="1">
              <a:spcAft>
                <a:spcPts val="0"/>
              </a:spcAft>
              <a:buClr>
                <a:schemeClr val="accent3"/>
              </a:buClr>
              <a:buFont typeface="Wingdings 2"/>
              <a:buNone/>
              <a:defRPr/>
            </a:pPr>
            <a:r>
              <a:rPr lang="en-US" sz="1400" dirty="0" smtClean="0"/>
              <a:t>	Pacific Marine Environmental Laboratory</a:t>
            </a:r>
          </a:p>
          <a:p>
            <a:pPr marL="274320" indent="-274320" eaLnBrk="1" fontAlgn="auto" hangingPunct="1">
              <a:spcAft>
                <a:spcPts val="0"/>
              </a:spcAft>
              <a:buClr>
                <a:schemeClr val="accent3"/>
              </a:buClr>
              <a:buFont typeface="Wingdings 2"/>
              <a:buNone/>
              <a:defRPr/>
            </a:pPr>
            <a:r>
              <a:rPr lang="en-US" sz="1400" dirty="0" smtClean="0"/>
              <a:t>	Office of Oceanic and Atmospheric Research</a:t>
            </a:r>
          </a:p>
          <a:p>
            <a:pPr marL="274320" indent="-274320" eaLnBrk="1" fontAlgn="auto" hangingPunct="1">
              <a:spcAft>
                <a:spcPts val="0"/>
              </a:spcAft>
              <a:buClr>
                <a:schemeClr val="accent3"/>
              </a:buClr>
              <a:buFont typeface="Wingdings 2"/>
              <a:buNone/>
              <a:defRPr/>
            </a:pPr>
            <a:endParaRPr lang="en-US" sz="1400" b="1" dirty="0" smtClean="0"/>
          </a:p>
          <a:p>
            <a:pPr marL="274320" indent="-274320" eaLnBrk="1" fontAlgn="auto" hangingPunct="1">
              <a:spcAft>
                <a:spcPts val="0"/>
              </a:spcAft>
              <a:buClr>
                <a:schemeClr val="accent3"/>
              </a:buClr>
              <a:buFont typeface="Wingdings 2"/>
              <a:buNone/>
              <a:defRPr/>
            </a:pPr>
            <a:r>
              <a:rPr lang="en-US" sz="1400" b="1" dirty="0" smtClean="0"/>
              <a:t>U.S. Army Corps of Engineers</a:t>
            </a:r>
          </a:p>
          <a:p>
            <a:pPr marL="274320" indent="-274320" eaLnBrk="1" fontAlgn="auto" hangingPunct="1">
              <a:spcAft>
                <a:spcPts val="0"/>
              </a:spcAft>
              <a:buClr>
                <a:schemeClr val="accent3"/>
              </a:buClr>
              <a:buFont typeface="Wingdings 2"/>
              <a:buNone/>
              <a:defRPr/>
            </a:pPr>
            <a:r>
              <a:rPr lang="en-US" sz="1400" dirty="0" smtClean="0"/>
              <a:t>	Honolulu District</a:t>
            </a:r>
          </a:p>
          <a:p>
            <a:pPr marL="274320" indent="-274320" eaLnBrk="1" fontAlgn="auto" hangingPunct="1">
              <a:spcAft>
                <a:spcPts val="0"/>
              </a:spcAft>
              <a:buClr>
                <a:schemeClr val="accent3"/>
              </a:buClr>
              <a:buFont typeface="Wingdings 2"/>
              <a:buNone/>
              <a:defRPr/>
            </a:pPr>
            <a:r>
              <a:rPr lang="en-US" sz="1400" dirty="0" smtClean="0"/>
              <a:t>	Coastal and Hydraulics Lab</a:t>
            </a:r>
          </a:p>
          <a:p>
            <a:pPr marL="274320" indent="-274320" eaLnBrk="1" fontAlgn="auto" hangingPunct="1">
              <a:spcAft>
                <a:spcPts val="0"/>
              </a:spcAft>
              <a:buClr>
                <a:schemeClr val="accent3"/>
              </a:buClr>
              <a:buFont typeface="Wingdings 2"/>
              <a:buNone/>
              <a:defRPr/>
            </a:pPr>
            <a:endParaRPr lang="en-US" sz="1400" b="1" dirty="0" smtClean="0"/>
          </a:p>
          <a:p>
            <a:pPr marL="274320" indent="-274320" eaLnBrk="1" fontAlgn="auto" hangingPunct="1">
              <a:spcAft>
                <a:spcPts val="0"/>
              </a:spcAft>
              <a:buClr>
                <a:schemeClr val="accent3"/>
              </a:buClr>
              <a:buFont typeface="Wingdings 2"/>
              <a:buNone/>
              <a:defRPr/>
            </a:pPr>
            <a:r>
              <a:rPr lang="en-US" sz="1400" b="1" dirty="0" smtClean="0"/>
              <a:t>Environmental Protection Agency</a:t>
            </a:r>
          </a:p>
          <a:p>
            <a:pPr marL="274320" indent="-274320" eaLnBrk="1" fontAlgn="auto" hangingPunct="1">
              <a:spcAft>
                <a:spcPts val="0"/>
              </a:spcAft>
              <a:buClr>
                <a:schemeClr val="accent3"/>
              </a:buClr>
              <a:buFont typeface="Wingdings 2"/>
              <a:buNone/>
              <a:defRPr/>
            </a:pPr>
            <a:r>
              <a:rPr lang="en-US" sz="1400" dirty="0" smtClean="0"/>
              <a:t>	Region IX Pacific Islands Office</a:t>
            </a:r>
          </a:p>
          <a:p>
            <a:pPr marL="274320" indent="-274320" eaLnBrk="1" fontAlgn="auto" hangingPunct="1">
              <a:spcAft>
                <a:spcPts val="0"/>
              </a:spcAft>
              <a:buClr>
                <a:schemeClr val="accent3"/>
              </a:buClr>
              <a:buFont typeface="Wingdings 2"/>
              <a:buNone/>
              <a:defRPr/>
            </a:pPr>
            <a:endParaRPr lang="en-US" sz="1400" b="1" dirty="0" smtClean="0"/>
          </a:p>
          <a:p>
            <a:pPr marL="274320" indent="-274320" eaLnBrk="1" fontAlgn="auto" hangingPunct="1">
              <a:spcAft>
                <a:spcPts val="0"/>
              </a:spcAft>
              <a:buClr>
                <a:schemeClr val="accent3"/>
              </a:buClr>
              <a:buFont typeface="Wingdings 2"/>
              <a:buNone/>
              <a:defRPr/>
            </a:pPr>
            <a:r>
              <a:rPr lang="en-US" sz="1400" b="1" dirty="0" smtClean="0"/>
              <a:t>U.S. Geological Survey (USGS)</a:t>
            </a:r>
          </a:p>
          <a:p>
            <a:pPr marL="274320" indent="-274320" eaLnBrk="1" fontAlgn="auto" hangingPunct="1">
              <a:spcAft>
                <a:spcPts val="0"/>
              </a:spcAft>
              <a:buClr>
                <a:schemeClr val="accent3"/>
              </a:buClr>
              <a:buFont typeface="Wingdings 2"/>
              <a:buNone/>
              <a:defRPr/>
            </a:pPr>
            <a:r>
              <a:rPr lang="en-US" sz="1400" dirty="0" smtClean="0"/>
              <a:t>	Pacific Southwest Region</a:t>
            </a:r>
          </a:p>
          <a:p>
            <a:pPr marL="274320" indent="-274320" eaLnBrk="1" fontAlgn="auto" hangingPunct="1">
              <a:spcAft>
                <a:spcPts val="0"/>
              </a:spcAft>
              <a:buClr>
                <a:schemeClr val="accent3"/>
              </a:buClr>
              <a:buFont typeface="Wingdings 2" pitchFamily="18" charset="2"/>
              <a:buNone/>
              <a:defRPr/>
            </a:pPr>
            <a:endParaRPr lang="en-US" sz="1400" b="1" dirty="0" smtClean="0"/>
          </a:p>
          <a:p>
            <a:pPr marL="274320" indent="-274320" eaLnBrk="1" fontAlgn="auto" hangingPunct="1">
              <a:spcAft>
                <a:spcPts val="0"/>
              </a:spcAft>
              <a:buClr>
                <a:schemeClr val="accent3"/>
              </a:buClr>
              <a:buFont typeface="Wingdings 2" pitchFamily="18" charset="2"/>
              <a:buNone/>
              <a:defRPr/>
            </a:pPr>
            <a:r>
              <a:rPr lang="en-US" sz="1400" b="1" dirty="0" smtClean="0"/>
              <a:t>East-West Center</a:t>
            </a:r>
          </a:p>
          <a:p>
            <a:pPr marL="274320" indent="-274320" eaLnBrk="1" fontAlgn="auto" hangingPunct="1">
              <a:spcAft>
                <a:spcPts val="0"/>
              </a:spcAft>
              <a:buClr>
                <a:schemeClr val="accent3"/>
              </a:buClr>
              <a:buFont typeface="Wingdings 2" pitchFamily="18" charset="2"/>
              <a:buNone/>
              <a:defRPr/>
            </a:pPr>
            <a:r>
              <a:rPr lang="en-US" sz="1400" b="1" dirty="0" smtClean="0"/>
              <a:t>	</a:t>
            </a:r>
            <a:r>
              <a:rPr lang="en-US" sz="1400" dirty="0" smtClean="0"/>
              <a:t>Pacific Regional Integrated Science and Assessment Program</a:t>
            </a:r>
          </a:p>
          <a:p>
            <a:pPr marL="274320" indent="-274320" eaLnBrk="1" fontAlgn="auto" hangingPunct="1">
              <a:spcAft>
                <a:spcPts val="0"/>
              </a:spcAft>
              <a:buClr>
                <a:schemeClr val="accent3"/>
              </a:buClr>
              <a:buFont typeface="Wingdings 2" pitchFamily="18" charset="2"/>
              <a:buNone/>
              <a:defRPr/>
            </a:pPr>
            <a:endParaRPr lang="en-US" sz="1400" b="1" dirty="0" smtClean="0"/>
          </a:p>
          <a:p>
            <a:pPr marL="274320" indent="-274320" eaLnBrk="1" fontAlgn="auto" hangingPunct="1">
              <a:spcAft>
                <a:spcPts val="0"/>
              </a:spcAft>
              <a:buClr>
                <a:schemeClr val="accent3"/>
              </a:buClr>
              <a:buFont typeface="Wingdings 2" pitchFamily="18" charset="2"/>
              <a:buNone/>
              <a:defRPr/>
            </a:pPr>
            <a:r>
              <a:rPr lang="en-US" sz="1400" b="1" dirty="0" smtClean="0"/>
              <a:t>Pacific Disaster Center</a:t>
            </a:r>
          </a:p>
          <a:p>
            <a:pPr marL="274320" indent="-274320" eaLnBrk="1" fontAlgn="auto" hangingPunct="1">
              <a:spcAft>
                <a:spcPts val="0"/>
              </a:spcAft>
              <a:buClr>
                <a:schemeClr val="accent3"/>
              </a:buClr>
              <a:buFont typeface="Wingdings 2"/>
              <a:buNone/>
              <a:defRPr/>
            </a:pPr>
            <a:endParaRPr lang="en-US" sz="1400" b="1" dirty="0" smtClean="0"/>
          </a:p>
          <a:p>
            <a:pPr marL="274320" indent="-274320" eaLnBrk="1" fontAlgn="auto" hangingPunct="1">
              <a:spcAft>
                <a:spcPts val="0"/>
              </a:spcAft>
              <a:buClr>
                <a:schemeClr val="accent3"/>
              </a:buClr>
              <a:buFont typeface="Wingdings 2"/>
              <a:buNone/>
              <a:defRPr/>
            </a:pPr>
            <a:r>
              <a:rPr lang="en-US" sz="1400" b="1" dirty="0" smtClean="0"/>
              <a:t>University of Hawai’i</a:t>
            </a:r>
          </a:p>
          <a:p>
            <a:pPr marL="274320" indent="-274320" eaLnBrk="1" fontAlgn="auto" hangingPunct="1">
              <a:spcAft>
                <a:spcPts val="0"/>
              </a:spcAft>
              <a:buClr>
                <a:schemeClr val="accent3"/>
              </a:buClr>
              <a:buFont typeface="Wingdings 2"/>
              <a:buNone/>
              <a:defRPr/>
            </a:pPr>
            <a:r>
              <a:rPr lang="en-US" sz="1400" dirty="0" smtClean="0"/>
              <a:t>	Social Science Research Institute</a:t>
            </a:r>
          </a:p>
          <a:p>
            <a:pPr marL="274320" indent="-274320" eaLnBrk="1" fontAlgn="auto" hangingPunct="1">
              <a:spcAft>
                <a:spcPts val="0"/>
              </a:spcAft>
              <a:buClr>
                <a:schemeClr val="accent3"/>
              </a:buClr>
              <a:buFont typeface="Wingdings 2"/>
              <a:buNone/>
              <a:defRPr/>
            </a:pPr>
            <a:endParaRPr lang="en-US" sz="1200" b="1" dirty="0" smtClean="0"/>
          </a:p>
          <a:p>
            <a:pPr marL="274320" indent="-274320" algn="ctr" eaLnBrk="1" fontAlgn="auto" hangingPunct="1">
              <a:spcAft>
                <a:spcPts val="0"/>
              </a:spcAft>
              <a:buClr>
                <a:schemeClr val="accent3"/>
              </a:buClr>
              <a:buFont typeface="Wingdings 2"/>
              <a:buNone/>
              <a:defRPr/>
            </a:pPr>
            <a:endParaRPr lang="en-US" sz="1200" b="1" dirty="0" smtClean="0"/>
          </a:p>
          <a:p>
            <a:pPr marL="274320" indent="-274320" eaLnBrk="1" fontAlgn="auto" hangingPunct="1">
              <a:spcAft>
                <a:spcPts val="0"/>
              </a:spcAft>
              <a:buClr>
                <a:schemeClr val="accent3"/>
              </a:buClr>
              <a:buFont typeface="Wingdings 2"/>
              <a:buNone/>
              <a:defRPr/>
            </a:pPr>
            <a:endParaRPr lang="en-US" sz="1200" dirty="0" smtClean="0"/>
          </a:p>
        </p:txBody>
      </p:sp>
      <p:grpSp>
        <p:nvGrpSpPr>
          <p:cNvPr id="9220" name="Group 14"/>
          <p:cNvGrpSpPr>
            <a:grpSpLocks/>
          </p:cNvGrpSpPr>
          <p:nvPr/>
        </p:nvGrpSpPr>
        <p:grpSpPr bwMode="auto">
          <a:xfrm>
            <a:off x="330200" y="6172200"/>
            <a:ext cx="8356600" cy="533400"/>
            <a:chOff x="609600" y="6248400"/>
            <a:chExt cx="7162800" cy="457200"/>
          </a:xfrm>
        </p:grpSpPr>
        <p:pic>
          <p:nvPicPr>
            <p:cNvPr id="9221" name="Picture 8" descr="usace_logo"/>
            <p:cNvPicPr>
              <a:picLocks noChangeAspect="1" noChangeArrowheads="1"/>
            </p:cNvPicPr>
            <p:nvPr/>
          </p:nvPicPr>
          <p:blipFill>
            <a:blip r:embed="rId3" cstate="print"/>
            <a:srcRect/>
            <a:stretch>
              <a:fillRect/>
            </a:stretch>
          </p:blipFill>
          <p:spPr bwMode="auto">
            <a:xfrm>
              <a:off x="3884415" y="6283325"/>
              <a:ext cx="469900" cy="387350"/>
            </a:xfrm>
            <a:prstGeom prst="rect">
              <a:avLst/>
            </a:prstGeom>
            <a:noFill/>
            <a:ln w="9525">
              <a:noFill/>
              <a:miter lim="800000"/>
              <a:headEnd/>
              <a:tailEnd/>
            </a:ln>
          </p:spPr>
        </p:pic>
        <p:pic>
          <p:nvPicPr>
            <p:cNvPr id="9222" name="Picture 10" descr="epa_seal_large_trim"/>
            <p:cNvPicPr>
              <a:picLocks noChangeAspect="1" noChangeArrowheads="1"/>
            </p:cNvPicPr>
            <p:nvPr/>
          </p:nvPicPr>
          <p:blipFill>
            <a:blip r:embed="rId4" cstate="print"/>
            <a:srcRect t="1602"/>
            <a:stretch>
              <a:fillRect/>
            </a:stretch>
          </p:blipFill>
          <p:spPr bwMode="auto">
            <a:xfrm>
              <a:off x="5990830" y="6270625"/>
              <a:ext cx="419100" cy="412750"/>
            </a:xfrm>
            <a:prstGeom prst="rect">
              <a:avLst/>
            </a:prstGeom>
            <a:noFill/>
            <a:ln w="9525">
              <a:noFill/>
              <a:miter lim="800000"/>
              <a:headEnd/>
              <a:tailEnd/>
            </a:ln>
          </p:spPr>
        </p:pic>
        <p:pic>
          <p:nvPicPr>
            <p:cNvPr id="9223" name="Picture 11" descr="FEMA-logo(1)"/>
            <p:cNvPicPr>
              <a:picLocks noChangeAspect="1" noChangeArrowheads="1"/>
            </p:cNvPicPr>
            <p:nvPr/>
          </p:nvPicPr>
          <p:blipFill>
            <a:blip r:embed="rId5" cstate="print"/>
            <a:srcRect/>
            <a:stretch>
              <a:fillRect/>
            </a:stretch>
          </p:blipFill>
          <p:spPr bwMode="auto">
            <a:xfrm>
              <a:off x="6663335" y="6266657"/>
              <a:ext cx="419100" cy="420687"/>
            </a:xfrm>
            <a:prstGeom prst="rect">
              <a:avLst/>
            </a:prstGeom>
            <a:noFill/>
            <a:ln w="9525">
              <a:noFill/>
              <a:miter lim="800000"/>
              <a:headEnd/>
              <a:tailEnd/>
            </a:ln>
          </p:spPr>
        </p:pic>
        <p:pic>
          <p:nvPicPr>
            <p:cNvPr id="9224" name="Picture 12" descr="usgs348_pc"/>
            <p:cNvPicPr>
              <a:picLocks noChangeAspect="1" noChangeArrowheads="1"/>
            </p:cNvPicPr>
            <p:nvPr/>
          </p:nvPicPr>
          <p:blipFill>
            <a:blip r:embed="rId6" cstate="print"/>
            <a:srcRect/>
            <a:stretch>
              <a:fillRect/>
            </a:stretch>
          </p:blipFill>
          <p:spPr bwMode="auto">
            <a:xfrm>
              <a:off x="1969493" y="6345238"/>
              <a:ext cx="709612" cy="263525"/>
            </a:xfrm>
            <a:prstGeom prst="rect">
              <a:avLst/>
            </a:prstGeom>
            <a:noFill/>
            <a:ln w="9525">
              <a:noFill/>
              <a:miter lim="800000"/>
              <a:headEnd/>
              <a:tailEnd/>
            </a:ln>
          </p:spPr>
        </p:pic>
        <p:pic>
          <p:nvPicPr>
            <p:cNvPr id="9225" name="Picture 13" descr="psc_csc"/>
            <p:cNvPicPr>
              <a:picLocks noChangeAspect="1" noChangeArrowheads="1"/>
            </p:cNvPicPr>
            <p:nvPr/>
          </p:nvPicPr>
          <p:blipFill>
            <a:blip r:embed="rId7" cstate="print"/>
            <a:srcRect r="81760"/>
            <a:stretch>
              <a:fillRect/>
            </a:stretch>
          </p:blipFill>
          <p:spPr bwMode="auto">
            <a:xfrm>
              <a:off x="7335837" y="6264275"/>
              <a:ext cx="436563" cy="425450"/>
            </a:xfrm>
            <a:prstGeom prst="rect">
              <a:avLst/>
            </a:prstGeom>
            <a:noFill/>
            <a:ln w="9525">
              <a:noFill/>
              <a:miter lim="800000"/>
              <a:headEnd/>
              <a:tailEnd/>
            </a:ln>
          </p:spPr>
        </p:pic>
        <p:pic>
          <p:nvPicPr>
            <p:cNvPr id="9226" name="Picture 15" descr="uh_seal_bw"/>
            <p:cNvPicPr>
              <a:picLocks noChangeAspect="1" noChangeArrowheads="1"/>
            </p:cNvPicPr>
            <p:nvPr/>
          </p:nvPicPr>
          <p:blipFill>
            <a:blip r:embed="rId8" cstate="print"/>
            <a:srcRect t="7074" b="322"/>
            <a:stretch>
              <a:fillRect/>
            </a:stretch>
          </p:blipFill>
          <p:spPr bwMode="auto">
            <a:xfrm>
              <a:off x="5318325" y="6283325"/>
              <a:ext cx="419100" cy="387350"/>
            </a:xfrm>
            <a:prstGeom prst="rect">
              <a:avLst/>
            </a:prstGeom>
            <a:noFill/>
            <a:ln w="9525">
              <a:noFill/>
              <a:miter lim="800000"/>
              <a:headEnd/>
              <a:tailEnd/>
            </a:ln>
          </p:spPr>
        </p:pic>
        <p:pic>
          <p:nvPicPr>
            <p:cNvPr id="9227" name="Picture 11" descr="PDC-Logo redrawnHI1.eps"/>
            <p:cNvPicPr>
              <a:picLocks noChangeAspect="1"/>
            </p:cNvPicPr>
            <p:nvPr/>
          </p:nvPicPr>
          <p:blipFill>
            <a:blip r:embed="rId9" cstate="print"/>
            <a:srcRect/>
            <a:stretch>
              <a:fillRect/>
            </a:stretch>
          </p:blipFill>
          <p:spPr bwMode="auto">
            <a:xfrm>
              <a:off x="2932510" y="6343650"/>
              <a:ext cx="698500" cy="266700"/>
            </a:xfrm>
            <a:prstGeom prst="rect">
              <a:avLst/>
            </a:prstGeom>
            <a:noFill/>
            <a:ln w="9525">
              <a:noFill/>
              <a:miter lim="800000"/>
              <a:headEnd/>
              <a:tailEnd/>
            </a:ln>
          </p:spPr>
        </p:pic>
        <p:pic>
          <p:nvPicPr>
            <p:cNvPr id="9228" name="Picture 14" descr="ewc-red1-md-outline.eps"/>
            <p:cNvPicPr>
              <a:picLocks noChangeAspect="1"/>
            </p:cNvPicPr>
            <p:nvPr/>
          </p:nvPicPr>
          <p:blipFill>
            <a:blip r:embed="rId10" cstate="print"/>
            <a:srcRect/>
            <a:stretch>
              <a:fillRect/>
            </a:stretch>
          </p:blipFill>
          <p:spPr bwMode="auto">
            <a:xfrm>
              <a:off x="609600" y="6369844"/>
              <a:ext cx="1106488" cy="214312"/>
            </a:xfrm>
            <a:prstGeom prst="rect">
              <a:avLst/>
            </a:prstGeom>
            <a:noFill/>
            <a:ln w="9525">
              <a:noFill/>
              <a:miter lim="800000"/>
              <a:headEnd/>
              <a:tailEnd/>
            </a:ln>
          </p:spPr>
        </p:pic>
        <p:pic>
          <p:nvPicPr>
            <p:cNvPr id="9229" name="Picture 14" descr="NWS.png"/>
            <p:cNvPicPr>
              <a:picLocks noChangeAspect="1"/>
            </p:cNvPicPr>
            <p:nvPr/>
          </p:nvPicPr>
          <p:blipFill>
            <a:blip r:embed="rId11" cstate="print"/>
            <a:srcRect/>
            <a:stretch>
              <a:fillRect/>
            </a:stretch>
          </p:blipFill>
          <p:spPr bwMode="auto">
            <a:xfrm>
              <a:off x="4607720" y="6248400"/>
              <a:ext cx="457200" cy="457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1143000"/>
          </a:xfrm>
        </p:spPr>
        <p:txBody>
          <a:bodyPr/>
          <a:lstStyle/>
          <a:p>
            <a:pPr eaLnBrk="1" hangingPunct="1"/>
            <a:r>
              <a:rPr lang="en-US" smtClean="0"/>
              <a:t>Huis</a:t>
            </a:r>
          </a:p>
        </p:txBody>
      </p:sp>
      <p:sp>
        <p:nvSpPr>
          <p:cNvPr id="5" name="Content Placeholder 2"/>
          <p:cNvSpPr txBox="1">
            <a:spLocks/>
          </p:cNvSpPr>
          <p:nvPr/>
        </p:nvSpPr>
        <p:spPr>
          <a:xfrm>
            <a:off x="457200" y="1600200"/>
            <a:ext cx="7543800" cy="4724400"/>
          </a:xfrm>
          <a:prstGeom prst="rect">
            <a:avLst/>
          </a:prstGeom>
        </p:spPr>
        <p:txBody>
          <a:bodyPr numCol="2" spcCol="365760"/>
          <a:lstStyle/>
          <a:p>
            <a:pPr marL="274320" indent="-274320" fontAlgn="auto">
              <a:spcBef>
                <a:spcPct val="20000"/>
              </a:spcBef>
              <a:spcAft>
                <a:spcPts val="0"/>
              </a:spcAft>
              <a:buClr>
                <a:schemeClr val="accent3"/>
              </a:buClr>
              <a:buSzPct val="95000"/>
              <a:buFont typeface="Arial" pitchFamily="34" charset="0"/>
              <a:buChar char="•"/>
              <a:defRPr/>
            </a:pPr>
            <a:r>
              <a:rPr lang="en-US" sz="2000" dirty="0">
                <a:latin typeface="+mn-lt"/>
              </a:rPr>
              <a:t>Data Analysis and Decision Support Tools</a:t>
            </a:r>
          </a:p>
          <a:p>
            <a:pPr marL="274320" indent="-274320" fontAlgn="auto">
              <a:spcBef>
                <a:spcPct val="20000"/>
              </a:spcBef>
              <a:spcAft>
                <a:spcPts val="0"/>
              </a:spcAft>
              <a:buClr>
                <a:schemeClr val="accent3"/>
              </a:buClr>
              <a:buSzPct val="95000"/>
              <a:buFont typeface="Arial" pitchFamily="34" charset="0"/>
              <a:buChar char="•"/>
              <a:defRPr/>
            </a:pPr>
            <a:r>
              <a:rPr lang="en-US" sz="2000" dirty="0">
                <a:latin typeface="+mn-lt"/>
              </a:rPr>
              <a:t>Data Management and Observations</a:t>
            </a:r>
          </a:p>
          <a:p>
            <a:pPr marL="274320" indent="-274320" fontAlgn="auto">
              <a:spcBef>
                <a:spcPct val="20000"/>
              </a:spcBef>
              <a:spcAft>
                <a:spcPts val="0"/>
              </a:spcAft>
              <a:buClr>
                <a:schemeClr val="accent3"/>
              </a:buClr>
              <a:buSzPct val="95000"/>
              <a:buFont typeface="Arial" pitchFamily="34" charset="0"/>
              <a:buChar char="•"/>
              <a:defRPr/>
            </a:pPr>
            <a:r>
              <a:rPr lang="en-US" sz="2000" dirty="0">
                <a:latin typeface="+mn-lt"/>
              </a:rPr>
              <a:t>Training</a:t>
            </a:r>
          </a:p>
          <a:p>
            <a:pPr marL="274320" indent="-274320" fontAlgn="auto">
              <a:spcBef>
                <a:spcPct val="20000"/>
              </a:spcBef>
              <a:spcAft>
                <a:spcPts val="0"/>
              </a:spcAft>
              <a:buClr>
                <a:schemeClr val="accent3"/>
              </a:buClr>
              <a:buSzPct val="95000"/>
              <a:buFont typeface="Arial" pitchFamily="34" charset="0"/>
              <a:buChar char="•"/>
              <a:defRPr/>
            </a:pPr>
            <a:r>
              <a:rPr lang="en-US" sz="2000" dirty="0">
                <a:latin typeface="+mn-lt"/>
              </a:rPr>
              <a:t>Disaster Communications</a:t>
            </a:r>
          </a:p>
          <a:p>
            <a:pPr marL="274320" indent="-274320" fontAlgn="auto">
              <a:spcBef>
                <a:spcPct val="20000"/>
              </a:spcBef>
              <a:spcAft>
                <a:spcPts val="0"/>
              </a:spcAft>
              <a:buClr>
                <a:schemeClr val="accent3"/>
              </a:buClr>
              <a:buSzPct val="95000"/>
              <a:buFont typeface="Arial" pitchFamily="34" charset="0"/>
              <a:buChar char="•"/>
              <a:defRPr/>
            </a:pPr>
            <a:r>
              <a:rPr lang="en-US" sz="2000" dirty="0">
                <a:latin typeface="+mn-lt"/>
              </a:rPr>
              <a:t>Risk Reduction and Post Disaster Evaluation</a:t>
            </a:r>
          </a:p>
          <a:p>
            <a:pPr marL="274320" indent="-274320" fontAlgn="auto">
              <a:spcBef>
                <a:spcPct val="20000"/>
              </a:spcBef>
              <a:spcAft>
                <a:spcPts val="0"/>
              </a:spcAft>
              <a:buClr>
                <a:schemeClr val="accent3"/>
              </a:buClr>
              <a:buSzPct val="95000"/>
              <a:buFont typeface="Arial" pitchFamily="34" charset="0"/>
              <a:buChar char="•"/>
              <a:defRPr/>
            </a:pPr>
            <a:r>
              <a:rPr lang="en-US" sz="2000" dirty="0">
                <a:latin typeface="+mn-lt"/>
              </a:rPr>
              <a:t>Traditional Knowledge and Practices</a:t>
            </a:r>
          </a:p>
          <a:p>
            <a:pPr marL="274320" indent="-274320" fontAlgn="auto">
              <a:spcBef>
                <a:spcPct val="20000"/>
              </a:spcBef>
              <a:spcAft>
                <a:spcPts val="0"/>
              </a:spcAft>
              <a:buClr>
                <a:schemeClr val="accent3"/>
              </a:buClr>
              <a:buSzPct val="95000"/>
              <a:buFont typeface="Arial" pitchFamily="34" charset="0"/>
              <a:buChar char="•"/>
              <a:defRPr/>
            </a:pPr>
            <a:r>
              <a:rPr lang="en-US" sz="2000" dirty="0">
                <a:latin typeface="+mn-lt"/>
              </a:rPr>
              <a:t>Education and Outreach</a:t>
            </a:r>
          </a:p>
          <a:p>
            <a:pPr marL="274320" indent="-274320" fontAlgn="auto">
              <a:spcBef>
                <a:spcPct val="20000"/>
              </a:spcBef>
              <a:spcAft>
                <a:spcPts val="0"/>
              </a:spcAft>
              <a:buClr>
                <a:schemeClr val="accent3"/>
              </a:buClr>
              <a:buSzPct val="95000"/>
              <a:defRPr/>
            </a:pPr>
            <a:endParaRPr lang="en-US" sz="2000" dirty="0">
              <a:latin typeface="+mn-lt"/>
            </a:endParaRPr>
          </a:p>
          <a:p>
            <a:pPr marL="274320" indent="-274320" fontAlgn="auto">
              <a:spcBef>
                <a:spcPct val="20000"/>
              </a:spcBef>
              <a:spcAft>
                <a:spcPts val="0"/>
              </a:spcAft>
              <a:buClr>
                <a:schemeClr val="accent3"/>
              </a:buClr>
              <a:buSzPct val="95000"/>
              <a:defRPr/>
            </a:pPr>
            <a:endParaRPr lang="en-US" sz="2000" dirty="0">
              <a:latin typeface="+mn-lt"/>
            </a:endParaRPr>
          </a:p>
          <a:p>
            <a:pPr marL="274320" indent="-274320" fontAlgn="auto">
              <a:spcBef>
                <a:spcPct val="20000"/>
              </a:spcBef>
              <a:spcAft>
                <a:spcPts val="0"/>
              </a:spcAft>
              <a:buClr>
                <a:schemeClr val="accent3"/>
              </a:buClr>
              <a:buSzPct val="95000"/>
              <a:buFont typeface="Wingdings 2"/>
              <a:buNone/>
              <a:defRPr/>
            </a:pPr>
            <a:r>
              <a:rPr lang="en-US" sz="2000" dirty="0">
                <a:latin typeface="+mn-lt"/>
              </a:rPr>
              <a:t>		</a:t>
            </a:r>
            <a:endParaRPr lang="en-US" sz="2000" i="1" dirty="0">
              <a:latin typeface="+mn-lt"/>
            </a:endParaRPr>
          </a:p>
          <a:p>
            <a:pPr marL="274320" indent="-274320" fontAlgn="auto">
              <a:spcBef>
                <a:spcPct val="20000"/>
              </a:spcBef>
              <a:spcAft>
                <a:spcPts val="0"/>
              </a:spcAft>
              <a:buClr>
                <a:schemeClr val="accent3"/>
              </a:buClr>
              <a:buSzPct val="95000"/>
              <a:buFont typeface="Wingdings 2"/>
              <a:buNone/>
              <a:defRPr/>
            </a:pPr>
            <a:endParaRPr lang="en-US" sz="2000" b="1" dirty="0">
              <a:latin typeface="+mn-lt"/>
            </a:endParaRPr>
          </a:p>
          <a:p>
            <a:pPr marL="274320" indent="-274320" fontAlgn="auto">
              <a:spcBef>
                <a:spcPct val="20000"/>
              </a:spcBef>
              <a:spcAft>
                <a:spcPts val="0"/>
              </a:spcAft>
              <a:buClr>
                <a:schemeClr val="accent3"/>
              </a:buClr>
              <a:buSzPct val="95000"/>
              <a:buFont typeface="Wingdings 2"/>
              <a:buNone/>
              <a:defRPr/>
            </a:pPr>
            <a:r>
              <a:rPr lang="en-US" sz="2000" dirty="0">
                <a:latin typeface="+mn-lt"/>
              </a:rPr>
              <a:t>	</a:t>
            </a:r>
            <a:endParaRPr lang="en-US" sz="2000" b="1" dirty="0">
              <a:latin typeface="+mn-lt"/>
            </a:endParaRPr>
          </a:p>
          <a:p>
            <a:pPr marL="274320" indent="-274320" fontAlgn="auto">
              <a:spcBef>
                <a:spcPct val="20000"/>
              </a:spcBef>
              <a:spcAft>
                <a:spcPts val="0"/>
              </a:spcAft>
              <a:buClr>
                <a:schemeClr val="accent3"/>
              </a:buClr>
              <a:buSzPct val="95000"/>
              <a:buFont typeface="Wingdings 2"/>
              <a:buNone/>
              <a:defRPr/>
            </a:pPr>
            <a:endParaRPr lang="en-US" sz="2000" dirty="0">
              <a:latin typeface="+mn-lt"/>
            </a:endParaRPr>
          </a:p>
        </p:txBody>
      </p:sp>
      <p:pic>
        <p:nvPicPr>
          <p:cNvPr id="7" name="Picture 19" descr="06 PRiMO Pop-up-1"/>
          <p:cNvPicPr>
            <a:picLocks noChangeAspect="1" noChangeArrowheads="1"/>
          </p:cNvPicPr>
          <p:nvPr/>
        </p:nvPicPr>
        <p:blipFill>
          <a:blip r:embed="rId3" cstate="print"/>
          <a:srcRect/>
          <a:stretch>
            <a:fillRect/>
          </a:stretch>
        </p:blipFill>
        <p:spPr bwMode="auto">
          <a:xfrm>
            <a:off x="4572000" y="1447800"/>
            <a:ext cx="4038600" cy="40732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533400"/>
            <a:ext cx="5638800" cy="1143000"/>
          </a:xfrm>
        </p:spPr>
        <p:txBody>
          <a:bodyPr/>
          <a:lstStyle/>
          <a:p>
            <a:pPr eaLnBrk="1" hangingPunct="1"/>
            <a:r>
              <a:rPr lang="en-US" sz="4800" smtClean="0"/>
              <a:t>Value of Collaboration</a:t>
            </a:r>
          </a:p>
        </p:txBody>
      </p:sp>
      <p:sp>
        <p:nvSpPr>
          <p:cNvPr id="12291" name="Text Placeholder 3"/>
          <p:cNvSpPr>
            <a:spLocks noGrp="1"/>
          </p:cNvSpPr>
          <p:nvPr>
            <p:ph sz="half" idx="1"/>
          </p:nvPr>
        </p:nvSpPr>
        <p:spPr>
          <a:xfrm>
            <a:off x="0" y="2057400"/>
            <a:ext cx="5029200" cy="2833687"/>
          </a:xfrm>
        </p:spPr>
        <p:txBody>
          <a:bodyPr/>
          <a:lstStyle/>
          <a:p>
            <a:pPr eaLnBrk="1" hangingPunct="1"/>
            <a:r>
              <a:rPr lang="en-US" dirty="0" smtClean="0"/>
              <a:t>Saves money and reduces costs</a:t>
            </a:r>
          </a:p>
          <a:p>
            <a:pPr eaLnBrk="1" hangingPunct="1"/>
            <a:r>
              <a:rPr lang="en-US" dirty="0" smtClean="0"/>
              <a:t>Integrates service delivery</a:t>
            </a:r>
          </a:p>
          <a:p>
            <a:pPr eaLnBrk="1" hangingPunct="1"/>
            <a:r>
              <a:rPr lang="en-US" dirty="0" smtClean="0"/>
              <a:t>Strengthens regional capacity</a:t>
            </a:r>
          </a:p>
          <a:p>
            <a:pPr eaLnBrk="1" hangingPunct="1"/>
            <a:r>
              <a:rPr lang="en-US" dirty="0" smtClean="0"/>
              <a:t>Builds relationships</a:t>
            </a:r>
          </a:p>
          <a:p>
            <a:pPr eaLnBrk="1" hangingPunct="1"/>
            <a:r>
              <a:rPr lang="en-US" dirty="0" smtClean="0"/>
              <a:t>Broadens perspectives and reach</a:t>
            </a:r>
          </a:p>
          <a:p>
            <a:pPr eaLnBrk="1" hangingPunct="1">
              <a:buFont typeface="Wingdings 2" pitchFamily="18" charset="2"/>
              <a:buNone/>
            </a:pPr>
            <a:endParaRPr lang="en-US" dirty="0" smtClean="0"/>
          </a:p>
        </p:txBody>
      </p:sp>
      <p:pic>
        <p:nvPicPr>
          <p:cNvPr id="5" name="Picture 9" descr="Ed with ASPA Crew in American Samoa.JPG"/>
          <p:cNvPicPr>
            <a:picLocks noChangeAspect="1"/>
          </p:cNvPicPr>
          <p:nvPr/>
        </p:nvPicPr>
        <p:blipFill>
          <a:blip r:embed="rId2" cstate="print"/>
          <a:srcRect/>
          <a:stretch>
            <a:fillRect/>
          </a:stretch>
        </p:blipFill>
        <p:spPr bwMode="auto">
          <a:xfrm>
            <a:off x="5103159" y="2093889"/>
            <a:ext cx="3808879"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19200"/>
            <a:ext cx="8229600" cy="1143000"/>
          </a:xfrm>
        </p:spPr>
        <p:txBody>
          <a:bodyPr/>
          <a:lstStyle/>
          <a:p>
            <a:pPr eaLnBrk="1" hangingPunct="1"/>
            <a:r>
              <a:rPr lang="en-US" sz="3600" dirty="0" smtClean="0"/>
              <a:t>Tsunami Preparedness</a:t>
            </a:r>
            <a:br>
              <a:rPr lang="en-US" sz="3600" dirty="0" smtClean="0"/>
            </a:br>
            <a:r>
              <a:rPr lang="en-US" sz="3600" dirty="0" smtClean="0"/>
              <a:t>and Response Planning </a:t>
            </a:r>
          </a:p>
        </p:txBody>
      </p:sp>
      <p:sp>
        <p:nvSpPr>
          <p:cNvPr id="3" name="Content Placeholder 2"/>
          <p:cNvSpPr>
            <a:spLocks noGrp="1"/>
          </p:cNvSpPr>
          <p:nvPr>
            <p:ph idx="4294967295"/>
          </p:nvPr>
        </p:nvSpPr>
        <p:spPr>
          <a:xfrm>
            <a:off x="457200" y="2773363"/>
            <a:ext cx="5029200" cy="3932237"/>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t>Port Authorities</a:t>
            </a:r>
          </a:p>
          <a:p>
            <a:pPr marL="274320" indent="-274320" eaLnBrk="1" fontAlgn="auto" hangingPunct="1">
              <a:spcAft>
                <a:spcPts val="0"/>
              </a:spcAft>
              <a:buClr>
                <a:schemeClr val="accent3"/>
              </a:buClr>
              <a:buFont typeface="Wingdings 2"/>
              <a:buChar char=""/>
              <a:defRPr/>
            </a:pPr>
            <a:r>
              <a:rPr lang="en-US" dirty="0" smtClean="0"/>
              <a:t>Small Boat Harbors</a:t>
            </a:r>
          </a:p>
          <a:p>
            <a:pPr marL="274320" indent="-274320" eaLnBrk="1" fontAlgn="auto" hangingPunct="1">
              <a:spcAft>
                <a:spcPts val="0"/>
              </a:spcAft>
              <a:buClr>
                <a:schemeClr val="accent3"/>
              </a:buClr>
              <a:buFont typeface="Wingdings 2"/>
              <a:buChar char=""/>
              <a:defRPr/>
            </a:pPr>
            <a:r>
              <a:rPr lang="en-US" dirty="0" smtClean="0"/>
              <a:t>Recreational Boaters</a:t>
            </a:r>
          </a:p>
        </p:txBody>
      </p:sp>
      <p:pic>
        <p:nvPicPr>
          <p:cNvPr id="4" name="Picture 2"/>
          <p:cNvPicPr>
            <a:picLocks noChangeAspect="1" noChangeArrowheads="1"/>
          </p:cNvPicPr>
          <p:nvPr/>
        </p:nvPicPr>
        <p:blipFill>
          <a:blip r:embed="rId2" cstate="print"/>
          <a:srcRect/>
          <a:stretch>
            <a:fillRect/>
          </a:stretch>
        </p:blipFill>
        <p:spPr bwMode="auto">
          <a:xfrm>
            <a:off x="5163879" y="1066800"/>
            <a:ext cx="3657600" cy="2810515"/>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3" cstate="print"/>
          <a:srcRect l="16250" t="34961" r="39375" b="20823"/>
          <a:stretch>
            <a:fillRect/>
          </a:stretch>
        </p:blipFill>
        <p:spPr bwMode="auto">
          <a:xfrm>
            <a:off x="5105400" y="4191000"/>
            <a:ext cx="3774558"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09600"/>
            <a:ext cx="8229600" cy="1143000"/>
          </a:xfrm>
        </p:spPr>
        <p:txBody>
          <a:bodyPr/>
          <a:lstStyle/>
          <a:p>
            <a:pPr eaLnBrk="1" hangingPunct="1"/>
            <a:r>
              <a:rPr lang="en-US" sz="3600" dirty="0" smtClean="0"/>
              <a:t>Inundation Modeling Support</a:t>
            </a:r>
          </a:p>
        </p:txBody>
      </p:sp>
      <p:sp>
        <p:nvSpPr>
          <p:cNvPr id="3" name="Content Placeholder 2"/>
          <p:cNvSpPr>
            <a:spLocks noGrp="1"/>
          </p:cNvSpPr>
          <p:nvPr>
            <p:ph idx="4294967295"/>
          </p:nvPr>
        </p:nvSpPr>
        <p:spPr>
          <a:xfrm>
            <a:off x="457200" y="2316163"/>
            <a:ext cx="5562600" cy="3932237"/>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t>High Resolution Bathymetric Data</a:t>
            </a:r>
          </a:p>
          <a:p>
            <a:pPr marL="641033" lvl="1" indent="-274320" eaLnBrk="1" fontAlgn="auto" hangingPunct="1">
              <a:spcAft>
                <a:spcPts val="0"/>
              </a:spcAft>
              <a:buClr>
                <a:schemeClr val="accent3"/>
              </a:buClr>
              <a:buFont typeface="Wingdings 2"/>
              <a:buChar char=""/>
              <a:defRPr/>
            </a:pPr>
            <a:r>
              <a:rPr lang="en-US" dirty="0" smtClean="0"/>
              <a:t>American Samoa</a:t>
            </a:r>
          </a:p>
          <a:p>
            <a:pPr marL="641033" lvl="1" indent="-274320" eaLnBrk="1" fontAlgn="auto" hangingPunct="1">
              <a:spcAft>
                <a:spcPts val="0"/>
              </a:spcAft>
              <a:buClr>
                <a:schemeClr val="accent3"/>
              </a:buClr>
              <a:buFont typeface="Wingdings 2"/>
              <a:buChar char=""/>
              <a:defRPr/>
            </a:pPr>
            <a:r>
              <a:rPr lang="en-US" dirty="0" smtClean="0"/>
              <a:t>Northwest Hawaiian Islands</a:t>
            </a:r>
          </a:p>
          <a:p>
            <a:pPr marL="274320" indent="-274320" eaLnBrk="1" fontAlgn="auto" hangingPunct="1">
              <a:spcAft>
                <a:spcPts val="0"/>
              </a:spcAft>
              <a:buClr>
                <a:schemeClr val="accent3"/>
              </a:buClr>
              <a:buFont typeface="Wingdings 2"/>
              <a:buChar char=""/>
              <a:defRPr/>
            </a:pPr>
            <a:r>
              <a:rPr lang="en-US" dirty="0" smtClean="0"/>
              <a:t>Vertical Control</a:t>
            </a:r>
          </a:p>
          <a:p>
            <a:pPr marL="274320" indent="-274320" eaLnBrk="1" fontAlgn="auto" hangingPunct="1">
              <a:spcAft>
                <a:spcPts val="0"/>
              </a:spcAft>
              <a:buClr>
                <a:schemeClr val="accent3"/>
              </a:buClr>
              <a:buFont typeface="Wingdings 2"/>
              <a:buChar char=""/>
              <a:defRPr/>
            </a:pPr>
            <a:r>
              <a:rPr lang="en-US" dirty="0" smtClean="0"/>
              <a:t>Water Level Observations</a:t>
            </a:r>
          </a:p>
        </p:txBody>
      </p:sp>
      <p:pic>
        <p:nvPicPr>
          <p:cNvPr id="4" name="Picture 3" descr="Apra_Inundation.jpg"/>
          <p:cNvPicPr>
            <a:picLocks noChangeAspect="1"/>
          </p:cNvPicPr>
          <p:nvPr/>
        </p:nvPicPr>
        <p:blipFill>
          <a:blip r:embed="rId2" cstate="print"/>
          <a:stretch>
            <a:fillRect/>
          </a:stretch>
        </p:blipFill>
        <p:spPr>
          <a:xfrm>
            <a:off x="6409944" y="837126"/>
            <a:ext cx="2429256" cy="2640496"/>
          </a:xfrm>
          <a:prstGeom prst="rect">
            <a:avLst/>
          </a:prstGeom>
          <a:ln>
            <a:noFill/>
          </a:ln>
          <a:effectLst>
            <a:outerShdw blurRad="292100" dist="139700" dir="2700000" algn="tl" rotWithShape="0">
              <a:srgbClr val="333333">
                <a:alpha val="65000"/>
              </a:srgbClr>
            </a:outerShdw>
          </a:effectLst>
        </p:spPr>
      </p:pic>
      <p:pic>
        <p:nvPicPr>
          <p:cNvPr id="6" name="Picture 2" descr="http://veimages.gsfc.nasa.gov/20946/image08092006_250m.jpg"/>
          <p:cNvPicPr>
            <a:picLocks noChangeAspect="1" noChangeArrowheads="1"/>
          </p:cNvPicPr>
          <p:nvPr/>
        </p:nvPicPr>
        <p:blipFill>
          <a:blip r:embed="rId3" cstate="print"/>
          <a:srcRect/>
          <a:stretch>
            <a:fillRect/>
          </a:stretch>
        </p:blipFill>
        <p:spPr bwMode="auto">
          <a:xfrm>
            <a:off x="6464120" y="3741043"/>
            <a:ext cx="2339877" cy="292484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1066800"/>
            <a:ext cx="8229600" cy="1143000"/>
          </a:xfrm>
        </p:spPr>
        <p:txBody>
          <a:bodyPr/>
          <a:lstStyle/>
          <a:p>
            <a:pPr eaLnBrk="1" hangingPunct="1"/>
            <a:r>
              <a:rPr lang="en-US" sz="3600" dirty="0" smtClean="0"/>
              <a:t>Stakeholder Engagement and</a:t>
            </a:r>
            <a:br>
              <a:rPr lang="en-US" sz="3600" dirty="0" smtClean="0"/>
            </a:br>
            <a:r>
              <a:rPr lang="en-US" sz="3600" dirty="0" smtClean="0"/>
              <a:t>Partnership Development</a:t>
            </a:r>
          </a:p>
        </p:txBody>
      </p:sp>
      <p:sp>
        <p:nvSpPr>
          <p:cNvPr id="3" name="Content Placeholder 2"/>
          <p:cNvSpPr>
            <a:spLocks noGrp="1"/>
          </p:cNvSpPr>
          <p:nvPr>
            <p:ph idx="4294967295"/>
          </p:nvPr>
        </p:nvSpPr>
        <p:spPr>
          <a:xfrm>
            <a:off x="152400" y="2392363"/>
            <a:ext cx="5181600" cy="3932237"/>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t>Pacific Integrated Ocean Observing System (</a:t>
            </a:r>
            <a:r>
              <a:rPr lang="en-US" dirty="0" err="1" smtClean="0"/>
              <a:t>PacIOOS</a:t>
            </a:r>
            <a:r>
              <a:rPr lang="en-US" dirty="0" smtClean="0"/>
              <a:t>)</a:t>
            </a:r>
          </a:p>
          <a:p>
            <a:pPr marL="274320" indent="-274320" eaLnBrk="1" fontAlgn="auto" hangingPunct="1">
              <a:spcAft>
                <a:spcPts val="0"/>
              </a:spcAft>
              <a:buClr>
                <a:schemeClr val="accent3"/>
              </a:buClr>
              <a:buFont typeface="Wingdings 2"/>
              <a:buChar char=""/>
              <a:defRPr/>
            </a:pPr>
            <a:r>
              <a:rPr lang="en-US" dirty="0" smtClean="0"/>
              <a:t>Hawaii Ocean Safety Team</a:t>
            </a:r>
          </a:p>
          <a:p>
            <a:pPr marL="274320" indent="-274320" eaLnBrk="1" fontAlgn="auto" hangingPunct="1">
              <a:spcAft>
                <a:spcPts val="0"/>
              </a:spcAft>
              <a:buClr>
                <a:schemeClr val="accent3"/>
              </a:buClr>
              <a:buFont typeface="Wingdings 2"/>
              <a:buChar char=""/>
              <a:defRPr/>
            </a:pPr>
            <a:r>
              <a:rPr lang="en-US" dirty="0" smtClean="0"/>
              <a:t>Coastal Resilience Networks Program</a:t>
            </a:r>
          </a:p>
          <a:p>
            <a:pPr marL="274320" indent="-274320" eaLnBrk="1" fontAlgn="auto" hangingPunct="1">
              <a:spcAft>
                <a:spcPts val="0"/>
              </a:spcAft>
              <a:buClr>
                <a:schemeClr val="accent3"/>
              </a:buClr>
              <a:buFont typeface="Wingdings 2"/>
              <a:buChar char=""/>
              <a:defRPr/>
            </a:pPr>
            <a:r>
              <a:rPr lang="en-US" dirty="0" smtClean="0"/>
              <a:t>National Tsunami Hazard Mitigation Program</a:t>
            </a:r>
          </a:p>
          <a:p>
            <a:pPr marL="274320" indent="-274320" eaLnBrk="1" fontAlgn="auto" hangingPunct="1">
              <a:spcAft>
                <a:spcPts val="0"/>
              </a:spcAft>
              <a:buClr>
                <a:schemeClr val="accent3"/>
              </a:buClr>
              <a:buFont typeface="Wingdings 2"/>
              <a:buChar char=""/>
              <a:defRPr/>
            </a:pPr>
            <a:r>
              <a:rPr lang="en-US" dirty="0" err="1" smtClean="0"/>
              <a:t>PRiMO</a:t>
            </a: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p:txBody>
      </p:sp>
      <p:pic>
        <p:nvPicPr>
          <p:cNvPr id="4" name="Picture 19" descr="06 PRiMO Pop-up-1"/>
          <p:cNvPicPr>
            <a:picLocks noChangeAspect="1" noChangeArrowheads="1"/>
          </p:cNvPicPr>
          <p:nvPr/>
        </p:nvPicPr>
        <p:blipFill>
          <a:blip r:embed="rId2" cstate="print"/>
          <a:srcRect/>
          <a:stretch>
            <a:fillRect/>
          </a:stretch>
        </p:blipFill>
        <p:spPr bwMode="auto">
          <a:xfrm>
            <a:off x="5257800" y="2331439"/>
            <a:ext cx="3581400" cy="361216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3239</TotalTime>
  <Words>395</Words>
  <Application>Microsoft Macintosh PowerPoint</Application>
  <PresentationFormat>On-screen Show (4:3)</PresentationFormat>
  <Paragraphs>95</Paragraphs>
  <Slides>9</Slides>
  <Notes>2</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Flow</vt:lpstr>
      <vt:lpstr>Slide 1</vt:lpstr>
      <vt:lpstr>Background</vt:lpstr>
      <vt:lpstr>Mission</vt:lpstr>
      <vt:lpstr>Navigators Council</vt:lpstr>
      <vt:lpstr>Huis</vt:lpstr>
      <vt:lpstr>Value of Collaboration</vt:lpstr>
      <vt:lpstr>Tsunami Preparedness and Response Planning </vt:lpstr>
      <vt:lpstr>Inundation Modeling Support</vt:lpstr>
      <vt:lpstr>Stakeholder Engagement and Partnership Development</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PRiMO  Pacific Risk Management ‘Ohana</dc:title>
  <dc:creator>Penny Larin</dc:creator>
  <cp:lastModifiedBy>Scott Sherman</cp:lastModifiedBy>
  <cp:revision>213</cp:revision>
  <dcterms:created xsi:type="dcterms:W3CDTF">2011-05-12T17:43:12Z</dcterms:created>
  <dcterms:modified xsi:type="dcterms:W3CDTF">2011-05-12T17:43:24Z</dcterms:modified>
</cp:coreProperties>
</file>